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3"/>
  </p:notesMasterIdLst>
  <p:handoutMasterIdLst>
    <p:handoutMasterId r:id="rId14"/>
  </p:handoutMasterIdLst>
  <p:sldIdLst>
    <p:sldId id="287" r:id="rId2"/>
    <p:sldId id="310" r:id="rId3"/>
    <p:sldId id="305" r:id="rId4"/>
    <p:sldId id="325" r:id="rId5"/>
    <p:sldId id="313" r:id="rId6"/>
    <p:sldId id="317" r:id="rId7"/>
    <p:sldId id="318" r:id="rId8"/>
    <p:sldId id="322" r:id="rId9"/>
    <p:sldId id="323" r:id="rId10"/>
    <p:sldId id="273" r:id="rId11"/>
    <p:sldId id="274" r:id="rId1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D280"/>
    <a:srgbClr val="D2E8BE"/>
    <a:srgbClr val="3A5FAA"/>
    <a:srgbClr val="2D3A5C"/>
    <a:srgbClr val="6CA439"/>
    <a:srgbClr val="E4E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373" autoAdjust="0"/>
  </p:normalViewPr>
  <p:slideViewPr>
    <p:cSldViewPr snapToGrid="0" snapToObjects="1">
      <p:cViewPr varScale="1">
        <p:scale>
          <a:sx n="86" d="100"/>
          <a:sy n="86" d="100"/>
        </p:scale>
        <p:origin x="133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DF2D87-10D2-4799-8CA4-3F4A91D80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318C3-D625-426F-A55C-A91E01EDCA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AF7ACA-4595-46F9-A832-0FF80F99640B}" type="datetimeFigureOut">
              <a:rPr lang="en-US" smtClean="0"/>
              <a:t>8/27/2017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2DAA1-7311-4F76-830C-6F8E693C4E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306C8-166A-4A99-BFAD-CC71941C0F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69E502D-E81A-400E-83E9-A47BAD9F64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25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3D17A39-70B1-0847-8257-3291BA569C7A}" type="datetimeFigureOut">
              <a:rPr lang="en-US" smtClean="0"/>
              <a:t>8/27/2017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D30BF81-378A-864D-9416-817F1AC5B2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87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2" t="9718" r="5187" b="176"/>
          <a:stretch/>
        </p:blipFill>
        <p:spPr>
          <a:xfrm>
            <a:off x="-5344" y="0"/>
            <a:ext cx="9146672" cy="685800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672" y="3941183"/>
            <a:ext cx="9144000" cy="1879245"/>
          </a:xfrm>
          <a:prstGeom prst="rect">
            <a:avLst/>
          </a:prstGeom>
          <a:solidFill>
            <a:srgbClr val="6CA43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Proprietary and confidential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932366" y="4211653"/>
            <a:ext cx="7273925" cy="666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0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932366" y="4994609"/>
            <a:ext cx="7273925" cy="489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37" y="449729"/>
            <a:ext cx="2944263" cy="652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48" y="1219087"/>
            <a:ext cx="3094840" cy="68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4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ader + Bulleted Lis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6" r="19141"/>
          <a:stretch/>
        </p:blipFill>
        <p:spPr>
          <a:xfrm>
            <a:off x="5671595" y="0"/>
            <a:ext cx="3472406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534382" y="2377386"/>
            <a:ext cx="4437668" cy="3120191"/>
          </a:xfrm>
          <a:prstGeom prst="rect">
            <a:avLst/>
          </a:prstGeom>
        </p:spPr>
        <p:txBody>
          <a:bodyPr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194310">
              <a:spcBef>
                <a:spcPts val="984"/>
              </a:spcBef>
              <a:buClr>
                <a:schemeClr val="bg1">
                  <a:lumMod val="65000"/>
                </a:schemeClr>
              </a:buClr>
              <a:buFont typeface="Courier New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>
              <a:buFont typeface=".HelveticaNeueDeskInterface-Regular" charset="-120"/>
              <a:buChar char="−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  <a:p>
            <a:pPr lvl="2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534381" y="1742469"/>
            <a:ext cx="4437669" cy="43451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>
                  <a:lumMod val="75000"/>
                </a:schemeClr>
              </a:buClr>
              <a:buSzPct val="110000"/>
              <a:buFont typeface="Arial" charset="0"/>
              <a:buNone/>
              <a:defRPr sz="220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>
              <a:defRPr sz="2200"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 sz="2200"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16200000">
            <a:off x="5136356" y="2850354"/>
            <a:ext cx="6858001" cy="1157288"/>
          </a:xfrm>
          <a:prstGeom prst="rect">
            <a:avLst/>
          </a:prstGeom>
          <a:solidFill>
            <a:srgbClr val="6CA439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71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ader + Bulleted Lis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8" r="41396"/>
          <a:stretch/>
        </p:blipFill>
        <p:spPr>
          <a:xfrm>
            <a:off x="5662109" y="-11427"/>
            <a:ext cx="3481892" cy="686942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534382" y="2377386"/>
            <a:ext cx="4437668" cy="3120191"/>
          </a:xfrm>
          <a:prstGeom prst="rect">
            <a:avLst/>
          </a:prstGeom>
        </p:spPr>
        <p:txBody>
          <a:bodyPr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194310">
              <a:spcBef>
                <a:spcPts val="984"/>
              </a:spcBef>
              <a:buClr>
                <a:schemeClr val="bg1">
                  <a:lumMod val="65000"/>
                </a:schemeClr>
              </a:buClr>
              <a:buFont typeface="Courier New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>
              <a:buFont typeface=".HelveticaNeueDeskInterface-Regular" charset="-120"/>
              <a:buChar char="−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  <a:p>
            <a:pPr lvl="2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534381" y="1742469"/>
            <a:ext cx="4437669" cy="43451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>
                  <a:lumMod val="75000"/>
                </a:schemeClr>
              </a:buClr>
              <a:buSzPct val="110000"/>
              <a:buFont typeface="Arial" charset="0"/>
              <a:buNone/>
              <a:defRPr sz="220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>
              <a:defRPr sz="2200"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 sz="2200"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16200000">
            <a:off x="5136356" y="2850354"/>
            <a:ext cx="6858001" cy="1157288"/>
          </a:xfrm>
          <a:prstGeom prst="rect">
            <a:avLst/>
          </a:prstGeom>
          <a:solidFill>
            <a:srgbClr val="6CA439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726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+ Bulleted Lis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10" r="11925"/>
          <a:stretch/>
        </p:blipFill>
        <p:spPr>
          <a:xfrm>
            <a:off x="5669280" y="-4"/>
            <a:ext cx="3474720" cy="685800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534382" y="2377386"/>
            <a:ext cx="4437668" cy="3120191"/>
          </a:xfrm>
          <a:prstGeom prst="rect">
            <a:avLst/>
          </a:prstGeom>
        </p:spPr>
        <p:txBody>
          <a:bodyPr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194310">
              <a:spcBef>
                <a:spcPts val="984"/>
              </a:spcBef>
              <a:buClr>
                <a:schemeClr val="bg1">
                  <a:lumMod val="65000"/>
                </a:schemeClr>
              </a:buClr>
              <a:buFont typeface="Courier New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>
              <a:buFont typeface=".HelveticaNeueDeskInterface-Regular" charset="-120"/>
              <a:buChar char="−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  <a:p>
            <a:pPr lvl="2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534381" y="1742469"/>
            <a:ext cx="4437669" cy="43451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>
                  <a:lumMod val="75000"/>
                </a:schemeClr>
              </a:buClr>
              <a:buSzPct val="110000"/>
              <a:buFont typeface="Arial" charset="0"/>
              <a:buNone/>
              <a:defRPr sz="220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>
              <a:defRPr sz="2200"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 sz="2200"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16200000">
            <a:off x="5136356" y="2850354"/>
            <a:ext cx="6858001" cy="1157288"/>
          </a:xfrm>
          <a:prstGeom prst="rect">
            <a:avLst/>
          </a:prstGeom>
          <a:solidFill>
            <a:srgbClr val="6CA439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396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er + Bulleted Lis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2" r="3056"/>
          <a:stretch/>
        </p:blipFill>
        <p:spPr>
          <a:xfrm>
            <a:off x="5668922" y="0"/>
            <a:ext cx="3475078" cy="689564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5119407" cy="12954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534382" y="2377386"/>
            <a:ext cx="4437668" cy="3120191"/>
          </a:xfrm>
          <a:prstGeom prst="rect">
            <a:avLst/>
          </a:prstGeom>
        </p:spPr>
        <p:txBody>
          <a:bodyPr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194310">
              <a:spcBef>
                <a:spcPts val="984"/>
              </a:spcBef>
              <a:buClr>
                <a:schemeClr val="bg1">
                  <a:lumMod val="65000"/>
                </a:schemeClr>
              </a:buClr>
              <a:buFont typeface="Courier New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>
              <a:buFont typeface=".HelveticaNeueDeskInterface-Regular" charset="-120"/>
              <a:buChar char="−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  <a:p>
            <a:pPr lvl="2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534381" y="1742469"/>
            <a:ext cx="4437669" cy="43451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>
                  <a:lumMod val="75000"/>
                </a:schemeClr>
              </a:buClr>
              <a:buSzPct val="110000"/>
              <a:buFont typeface="Arial" charset="0"/>
              <a:buNone/>
              <a:defRPr sz="220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>
              <a:defRPr sz="2200"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 sz="2200"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16200000">
            <a:off x="5136356" y="2850354"/>
            <a:ext cx="6858001" cy="1157288"/>
          </a:xfrm>
          <a:prstGeom prst="rect">
            <a:avLst/>
          </a:prstGeom>
          <a:solidFill>
            <a:srgbClr val="6CA439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48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eader + Bulleted Lis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534382" y="2377386"/>
            <a:ext cx="4437668" cy="3120191"/>
          </a:xfrm>
          <a:prstGeom prst="rect">
            <a:avLst/>
          </a:prstGeom>
        </p:spPr>
        <p:txBody>
          <a:bodyPr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194310">
              <a:spcBef>
                <a:spcPts val="984"/>
              </a:spcBef>
              <a:buClr>
                <a:schemeClr val="bg1">
                  <a:lumMod val="65000"/>
                </a:schemeClr>
              </a:buClr>
              <a:buFont typeface="Courier New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>
              <a:buFont typeface=".HelveticaNeueDeskInterface-Regular" charset="-120"/>
              <a:buChar char="−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  <a:p>
            <a:pPr lvl="2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534381" y="1742469"/>
            <a:ext cx="4437669" cy="43451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>
                  <a:lumMod val="75000"/>
                </a:schemeClr>
              </a:buClr>
              <a:buSzPct val="110000"/>
              <a:buFont typeface="Arial" charset="0"/>
              <a:buNone/>
              <a:defRPr sz="220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>
              <a:defRPr sz="2200"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 sz="2200"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r="17606"/>
          <a:stretch/>
        </p:blipFill>
        <p:spPr>
          <a:xfrm>
            <a:off x="5669280" y="-3"/>
            <a:ext cx="3474720" cy="687873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 rot="16200000">
            <a:off x="5136356" y="2850354"/>
            <a:ext cx="6858001" cy="1157288"/>
          </a:xfrm>
          <a:prstGeom prst="rect">
            <a:avLst/>
          </a:prstGeom>
          <a:solidFill>
            <a:srgbClr val="6CA439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920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eader + Bulleted Lis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3" t="3331" r="20066"/>
          <a:stretch/>
        </p:blipFill>
        <p:spPr>
          <a:xfrm>
            <a:off x="5634317" y="0"/>
            <a:ext cx="3495339" cy="685799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534382" y="2377386"/>
            <a:ext cx="4437668" cy="3120191"/>
          </a:xfrm>
          <a:prstGeom prst="rect">
            <a:avLst/>
          </a:prstGeom>
        </p:spPr>
        <p:txBody>
          <a:bodyPr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194310">
              <a:spcBef>
                <a:spcPts val="984"/>
              </a:spcBef>
              <a:buClr>
                <a:schemeClr val="bg1">
                  <a:lumMod val="65000"/>
                </a:schemeClr>
              </a:buClr>
              <a:buFont typeface="Courier New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>
              <a:buFont typeface=".HelveticaNeueDeskInterface-Regular" charset="-120"/>
              <a:buChar char="−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  <a:p>
            <a:pPr lvl="2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534381" y="1742469"/>
            <a:ext cx="4437669" cy="43451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>
                  <a:lumMod val="75000"/>
                </a:schemeClr>
              </a:buClr>
              <a:buSzPct val="110000"/>
              <a:buFont typeface="Arial" charset="0"/>
              <a:buNone/>
              <a:defRPr sz="220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>
              <a:defRPr sz="2200"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 sz="2200"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16200000">
            <a:off x="5136356" y="2850354"/>
            <a:ext cx="6858001" cy="1157288"/>
          </a:xfrm>
          <a:prstGeom prst="rect">
            <a:avLst/>
          </a:prstGeom>
          <a:solidFill>
            <a:srgbClr val="6CA439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4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+ Bulleted Lis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7" r="5987"/>
          <a:stretch/>
        </p:blipFill>
        <p:spPr>
          <a:xfrm>
            <a:off x="5567423" y="0"/>
            <a:ext cx="3576577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534382" y="1610139"/>
            <a:ext cx="4437668" cy="3887438"/>
          </a:xfrm>
          <a:prstGeom prst="rect">
            <a:avLst/>
          </a:prstGeom>
        </p:spPr>
        <p:txBody>
          <a:bodyPr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194310">
              <a:spcBef>
                <a:spcPts val="984"/>
              </a:spcBef>
              <a:buClr>
                <a:schemeClr val="bg1">
                  <a:lumMod val="65000"/>
                </a:schemeClr>
              </a:buClr>
              <a:buFont typeface="Courier New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>
              <a:buFont typeface=".HelveticaNeueDeskInterface-Regular" charset="-120"/>
              <a:buChar char="−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  <a:p>
            <a:pPr lvl="2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5" name="Rectangle 4"/>
          <p:cNvSpPr/>
          <p:nvPr userDrawn="1"/>
        </p:nvSpPr>
        <p:spPr>
          <a:xfrm rot="16200000">
            <a:off x="5136356" y="2850354"/>
            <a:ext cx="6858001" cy="1157288"/>
          </a:xfrm>
          <a:prstGeom prst="rect">
            <a:avLst/>
          </a:prstGeom>
          <a:solidFill>
            <a:srgbClr val="6CA439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008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Bulleted Lis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80" r="23928"/>
          <a:stretch/>
        </p:blipFill>
        <p:spPr>
          <a:xfrm flipH="1">
            <a:off x="5625295" y="-4"/>
            <a:ext cx="3518703" cy="685800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534382" y="2377386"/>
            <a:ext cx="4437668" cy="3120191"/>
          </a:xfrm>
          <a:prstGeom prst="rect">
            <a:avLst/>
          </a:prstGeom>
        </p:spPr>
        <p:txBody>
          <a:bodyPr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194310">
              <a:spcBef>
                <a:spcPts val="984"/>
              </a:spcBef>
              <a:buClr>
                <a:schemeClr val="bg1">
                  <a:lumMod val="65000"/>
                </a:schemeClr>
              </a:buClr>
              <a:buFont typeface="Courier New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>
              <a:buFont typeface=".HelveticaNeueDeskInterface-Regular" charset="-120"/>
              <a:buChar char="−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  <a:p>
            <a:pPr lvl="2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534381" y="1742469"/>
            <a:ext cx="4437669" cy="43451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>
                  <a:lumMod val="75000"/>
                </a:schemeClr>
              </a:buClr>
              <a:buSzPct val="110000"/>
              <a:buFont typeface="Arial" charset="0"/>
              <a:buNone/>
              <a:defRPr sz="220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>
              <a:defRPr sz="2200"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 sz="2200"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16200000">
            <a:off x="5136356" y="2850354"/>
            <a:ext cx="6858001" cy="1157288"/>
          </a:xfrm>
          <a:prstGeom prst="rect">
            <a:avLst/>
          </a:prstGeom>
          <a:solidFill>
            <a:srgbClr val="6CA439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58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er + Bulleted Lis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534381" y="1941394"/>
            <a:ext cx="6648933" cy="3887438"/>
          </a:xfrm>
          <a:prstGeom prst="rect">
            <a:avLst/>
          </a:prstGeom>
        </p:spPr>
        <p:txBody>
          <a:bodyPr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194310">
              <a:spcBef>
                <a:spcPts val="984"/>
              </a:spcBef>
              <a:buClr>
                <a:schemeClr val="bg1">
                  <a:lumMod val="65000"/>
                </a:schemeClr>
              </a:buClr>
              <a:buFont typeface="Courier New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>
              <a:buFont typeface=".HelveticaNeueDeskInterface-Regular" charset="-120"/>
              <a:buChar char="−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  <a:p>
            <a:pPr lvl="2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5" name="Rectangle 4"/>
          <p:cNvSpPr/>
          <p:nvPr userDrawn="1"/>
        </p:nvSpPr>
        <p:spPr>
          <a:xfrm rot="16200000">
            <a:off x="5136356" y="2850354"/>
            <a:ext cx="6858001" cy="1157288"/>
          </a:xfrm>
          <a:prstGeom prst="rect">
            <a:avLst/>
          </a:prstGeom>
          <a:solidFill>
            <a:srgbClr val="6CA439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67C98B2-0312-4A27-8FDF-A0D02E32B47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3342" y="1341811"/>
            <a:ext cx="4437669" cy="43451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>
                  <a:lumMod val="75000"/>
                </a:schemeClr>
              </a:buClr>
              <a:buSzPct val="110000"/>
              <a:buFont typeface="Arial" charset="0"/>
              <a:buNone/>
              <a:defRPr sz="220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>
              <a:defRPr sz="2200"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 sz="2200"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35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" name="Rounded Rectangle 1"/>
          <p:cNvSpPr/>
          <p:nvPr userDrawn="1"/>
        </p:nvSpPr>
        <p:spPr>
          <a:xfrm>
            <a:off x="291689" y="1137000"/>
            <a:ext cx="4051711" cy="4440533"/>
          </a:xfrm>
          <a:prstGeom prst="roundRect">
            <a:avLst>
              <a:gd name="adj" fmla="val 2778"/>
            </a:avLst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 userDrawn="1"/>
        </p:nvSpPr>
        <p:spPr>
          <a:xfrm>
            <a:off x="4691409" y="1130048"/>
            <a:ext cx="4051711" cy="4440533"/>
          </a:xfrm>
          <a:prstGeom prst="roundRect">
            <a:avLst>
              <a:gd name="adj" fmla="val 2778"/>
            </a:avLst>
          </a:prstGeom>
          <a:solidFill>
            <a:srgbClr val="E4E5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508726" y="1320571"/>
            <a:ext cx="3570906" cy="473548"/>
          </a:xfrm>
          <a:prstGeom prst="rect">
            <a:avLst/>
          </a:prstGeom>
        </p:spPr>
        <p:txBody>
          <a:bodyPr numCol="1" spcCol="274320"/>
          <a:lstStyle>
            <a:lvl1pPr marL="0" indent="0" algn="l">
              <a:spcBef>
                <a:spcPts val="1536"/>
              </a:spcBef>
              <a:buFont typeface="Arial" charset="0"/>
              <a:buNone/>
              <a:defRPr sz="200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4928968" y="1320570"/>
            <a:ext cx="3538023" cy="473549"/>
          </a:xfrm>
          <a:prstGeom prst="rect">
            <a:avLst/>
          </a:prstGeom>
        </p:spPr>
        <p:txBody>
          <a:bodyPr numCol="1" spcCol="274320"/>
          <a:lstStyle>
            <a:lvl1pPr marL="0" indent="0" algn="l">
              <a:spcBef>
                <a:spcPts val="1536"/>
              </a:spcBef>
              <a:buFont typeface="Arial" charset="0"/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508726" y="1888167"/>
            <a:ext cx="3471420" cy="3487684"/>
          </a:xfrm>
          <a:prstGeom prst="rect">
            <a:avLst/>
          </a:prstGeom>
        </p:spPr>
        <p:txBody>
          <a:bodyPr numCol="1" spcCol="274320"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1536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60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51510" indent="-194310">
              <a:spcBef>
                <a:spcPts val="984"/>
              </a:spcBef>
              <a:buClr>
                <a:schemeClr val="bg1">
                  <a:lumMod val="50000"/>
                </a:schemeClr>
              </a:buClr>
              <a:buFont typeface="Courier New" charset="0"/>
              <a:buChar char="o"/>
              <a:defRPr sz="16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9" hasCustomPrompt="1"/>
          </p:nvPr>
        </p:nvSpPr>
        <p:spPr>
          <a:xfrm>
            <a:off x="4928968" y="1898080"/>
            <a:ext cx="3465509" cy="3477771"/>
          </a:xfrm>
          <a:prstGeom prst="rect">
            <a:avLst/>
          </a:prstGeom>
        </p:spPr>
        <p:txBody>
          <a:bodyPr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51510" indent="-194310">
              <a:spcBef>
                <a:spcPts val="984"/>
              </a:spcBef>
              <a:buClr>
                <a:schemeClr val="bg1"/>
              </a:buClr>
              <a:buFont typeface="Courier New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 sz="2200"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DA660B5B-0831-43DF-9C23-75FDACC3F40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40622" y="5727661"/>
            <a:ext cx="7737245" cy="371634"/>
          </a:xfrm>
          <a:prstGeom prst="rect">
            <a:avLst/>
          </a:prstGeom>
        </p:spPr>
        <p:txBody>
          <a:bodyPr numCol="1" spcCol="274320"/>
          <a:lstStyle>
            <a:lvl1pPr marL="0" indent="0" algn="ctr">
              <a:spcBef>
                <a:spcPts val="1536"/>
              </a:spcBef>
              <a:buFont typeface="Arial" charset="0"/>
              <a:buNone/>
              <a:defRPr sz="1600" b="1" baseline="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101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" r="12414"/>
          <a:stretch/>
        </p:blipFill>
        <p:spPr>
          <a:xfrm>
            <a:off x="-2671" y="0"/>
            <a:ext cx="9146672" cy="68579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672" y="0"/>
            <a:ext cx="4088897" cy="6857999"/>
          </a:xfrm>
          <a:prstGeom prst="rect">
            <a:avLst/>
          </a:prstGeom>
          <a:solidFill>
            <a:srgbClr val="6CA43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565151" y="6376447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Proprietary and confidential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363034" y="3394211"/>
            <a:ext cx="3336588" cy="167848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500"/>
              </a:lnSpc>
              <a:spcBef>
                <a:spcPts val="600"/>
              </a:spcBef>
              <a:buNone/>
              <a:defRPr sz="500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363034" y="5189127"/>
            <a:ext cx="3202117" cy="5530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33" y="1006474"/>
            <a:ext cx="3209097" cy="9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93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666117" y="1357311"/>
            <a:ext cx="3634419" cy="3343275"/>
          </a:xfrm>
          <a:prstGeom prst="roundRect">
            <a:avLst>
              <a:gd name="adj" fmla="val 2778"/>
            </a:avLst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 userDrawn="1"/>
        </p:nvSpPr>
        <p:spPr>
          <a:xfrm>
            <a:off x="4843448" y="1357311"/>
            <a:ext cx="3634419" cy="3343275"/>
          </a:xfrm>
          <a:prstGeom prst="roundRect">
            <a:avLst>
              <a:gd name="adj" fmla="val 2778"/>
            </a:avLst>
          </a:prstGeom>
          <a:solidFill>
            <a:srgbClr val="E4E5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666118" y="5027140"/>
            <a:ext cx="7811750" cy="728202"/>
          </a:xfrm>
          <a:prstGeom prst="rect">
            <a:avLst/>
          </a:prstGeom>
        </p:spPr>
        <p:txBody>
          <a:bodyPr numCol="1" spcCol="274320"/>
          <a:lstStyle>
            <a:lvl1pPr marL="0" indent="0" algn="ctr">
              <a:spcBef>
                <a:spcPts val="1536"/>
              </a:spcBef>
              <a:buFont typeface="Arial" charset="0"/>
              <a:buNone/>
              <a:defRPr sz="1600" b="1" baseline="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nisi. 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877834" y="1540990"/>
            <a:ext cx="3028803" cy="473548"/>
          </a:xfrm>
          <a:prstGeom prst="rect">
            <a:avLst/>
          </a:prstGeom>
        </p:spPr>
        <p:txBody>
          <a:bodyPr numCol="1" spcCol="274320"/>
          <a:lstStyle>
            <a:lvl1pPr marL="0" indent="0" algn="l">
              <a:spcBef>
                <a:spcPts val="1536"/>
              </a:spcBef>
              <a:buFont typeface="Arial" charset="0"/>
              <a:buNone/>
              <a:defRPr sz="200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5035500" y="1540989"/>
            <a:ext cx="3028803" cy="473549"/>
          </a:xfrm>
          <a:prstGeom prst="rect">
            <a:avLst/>
          </a:prstGeom>
        </p:spPr>
        <p:txBody>
          <a:bodyPr numCol="1" spcCol="274320"/>
          <a:lstStyle>
            <a:lvl1pPr marL="0" indent="0" algn="l">
              <a:spcBef>
                <a:spcPts val="1536"/>
              </a:spcBef>
              <a:buFont typeface="Arial" charset="0"/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5035500" y="2236137"/>
            <a:ext cx="3028803" cy="2159047"/>
          </a:xfrm>
          <a:prstGeom prst="rect">
            <a:avLst/>
          </a:prstGeom>
        </p:spPr>
        <p:txBody>
          <a:bodyPr numCol="1" spcCol="274320"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1536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51510" indent="-194310">
              <a:spcBef>
                <a:spcPts val="984"/>
              </a:spcBef>
              <a:buClr>
                <a:schemeClr val="bg1">
                  <a:lumMod val="50000"/>
                </a:schemeClr>
              </a:buClr>
              <a:buFont typeface="Courier New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9" hasCustomPrompt="1"/>
          </p:nvPr>
        </p:nvSpPr>
        <p:spPr>
          <a:xfrm>
            <a:off x="877834" y="2198217"/>
            <a:ext cx="3196456" cy="2234888"/>
          </a:xfrm>
          <a:prstGeom prst="rect">
            <a:avLst/>
          </a:prstGeom>
        </p:spPr>
        <p:txBody>
          <a:bodyPr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 charset="0"/>
              <a:buChar char="•"/>
              <a:tabLst/>
              <a:defRPr sz="16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51510" indent="-194310">
              <a:spcBef>
                <a:spcPts val="984"/>
              </a:spcBef>
              <a:buClr>
                <a:schemeClr val="bg1"/>
              </a:buClr>
              <a:buFont typeface="Courier New" charset="0"/>
              <a:buChar char="o"/>
              <a:defRPr sz="16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 sz="2200"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9694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228850"/>
            <a:ext cx="9144000" cy="2557463"/>
          </a:xfrm>
          <a:prstGeom prst="rect">
            <a:avLst/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2" hasCustomPrompt="1"/>
          </p:nvPr>
        </p:nvSpPr>
        <p:spPr>
          <a:xfrm>
            <a:off x="1500187" y="3057525"/>
            <a:ext cx="6143625" cy="7429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04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 Screen-Horizontal - 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772842"/>
            <a:ext cx="9144000" cy="1406460"/>
          </a:xfrm>
          <a:prstGeom prst="rect">
            <a:avLst/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12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1205789" y="5013860"/>
            <a:ext cx="6714827" cy="951315"/>
          </a:xfrm>
          <a:prstGeom prst="rect">
            <a:avLst/>
          </a:prstGeom>
        </p:spPr>
        <p:txBody>
          <a:bodyPr numCol="1" spcCol="274320"/>
          <a:lstStyle>
            <a:lvl1pPr marL="0" indent="0" algn="ctr">
              <a:spcBef>
                <a:spcPts val="1536"/>
              </a:spcBef>
              <a:buFont typeface="Arial" charset="0"/>
              <a:buNone/>
              <a:defRPr sz="160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nisi. Nam </a:t>
            </a:r>
            <a:r>
              <a:rPr lang="en-US" dirty="0" err="1"/>
              <a:t>eget</a:t>
            </a:r>
            <a:r>
              <a:rPr lang="en-US" dirty="0"/>
              <a:t> dui.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Maecenas tempus,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quam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33" y="1125706"/>
            <a:ext cx="4333540" cy="345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95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 Screen-3 column Horizontal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772842"/>
            <a:ext cx="9144000" cy="1406460"/>
          </a:xfrm>
          <a:prstGeom prst="rect">
            <a:avLst/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12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2671502" y="5013860"/>
            <a:ext cx="6157838" cy="951315"/>
          </a:xfrm>
          <a:prstGeom prst="rect">
            <a:avLst/>
          </a:prstGeom>
        </p:spPr>
        <p:txBody>
          <a:bodyPr numCol="3" spcCol="274320"/>
          <a:lstStyle>
            <a:lvl1pPr marL="164592" indent="-164592" algn="l">
              <a:spcBef>
                <a:spcPts val="1536"/>
              </a:spcBef>
              <a:buFont typeface="Arial" charset="0"/>
              <a:buChar char="•"/>
              <a:defRPr sz="140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33" y="1125706"/>
            <a:ext cx="4333540" cy="3457544"/>
          </a:xfrm>
          <a:prstGeom prst="rect">
            <a:avLst/>
          </a:prstGeom>
        </p:spPr>
      </p:pic>
      <p:sp>
        <p:nvSpPr>
          <p:cNvPr id="18" name="Content Placeholder 17"/>
          <p:cNvSpPr>
            <a:spLocks noGrp="1"/>
          </p:cNvSpPr>
          <p:nvPr>
            <p:ph sz="quarter" idx="15" hasCustomPrompt="1"/>
          </p:nvPr>
        </p:nvSpPr>
        <p:spPr>
          <a:xfrm>
            <a:off x="316968" y="5288093"/>
            <a:ext cx="2110535" cy="4028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 dirty="0"/>
              <a:t>Callout header</a:t>
            </a:r>
          </a:p>
        </p:txBody>
      </p:sp>
    </p:spTree>
    <p:extLst>
      <p:ext uri="{BB962C8B-B14F-4D97-AF65-F5344CB8AC3E}">
        <p14:creationId xmlns:p14="http://schemas.microsoft.com/office/powerpoint/2010/main" val="247373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bile - 3 scre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2143464"/>
            <a:ext cx="9144000" cy="2764714"/>
          </a:xfrm>
          <a:prstGeom prst="rect">
            <a:avLst/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5687" r="28536" b="7021"/>
          <a:stretch/>
        </p:blipFill>
        <p:spPr>
          <a:xfrm>
            <a:off x="603701" y="1598603"/>
            <a:ext cx="2060504" cy="3902357"/>
          </a:xfrm>
          <a:prstGeom prst="rect">
            <a:avLst/>
          </a:prstGeom>
          <a:effectLst>
            <a:outerShdw blurRad="228600" dist="1016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3515418" y="3043399"/>
            <a:ext cx="4466757" cy="909169"/>
          </a:xfrm>
          <a:prstGeom prst="rect">
            <a:avLst/>
          </a:prstGeom>
        </p:spPr>
        <p:txBody>
          <a:bodyPr numCol="1" spcCol="274320"/>
          <a:lstStyle>
            <a:lvl1pPr marL="0" indent="0" algn="l">
              <a:spcBef>
                <a:spcPts val="1536"/>
              </a:spcBef>
              <a:buFont typeface="Arial" charset="0"/>
              <a:buNone/>
              <a:defRPr sz="220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</a:p>
        </p:txBody>
      </p:sp>
    </p:spTree>
    <p:extLst>
      <p:ext uri="{BB962C8B-B14F-4D97-AF65-F5344CB8AC3E}">
        <p14:creationId xmlns:p14="http://schemas.microsoft.com/office/powerpoint/2010/main" val="717608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- 3 screens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1852839"/>
            <a:ext cx="9144000" cy="2460812"/>
          </a:xfrm>
          <a:prstGeom prst="rect">
            <a:avLst/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12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805176" y="4927188"/>
            <a:ext cx="1987995" cy="768375"/>
          </a:xfrm>
          <a:prstGeom prst="rect">
            <a:avLst/>
          </a:prstGeom>
        </p:spPr>
        <p:txBody>
          <a:bodyPr numCol="1" spcCol="274320"/>
          <a:lstStyle>
            <a:lvl1pPr marL="0" indent="0" algn="ctr">
              <a:spcBef>
                <a:spcPts val="1536"/>
              </a:spcBef>
              <a:buFont typeface="Arial" charset="0"/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5687" r="28536" b="7021"/>
          <a:stretch/>
        </p:blipFill>
        <p:spPr>
          <a:xfrm>
            <a:off x="879021" y="1367314"/>
            <a:ext cx="1840307" cy="3485329"/>
          </a:xfrm>
          <a:prstGeom prst="rect">
            <a:avLst/>
          </a:pr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5687" r="28536" b="7021"/>
          <a:stretch/>
        </p:blipFill>
        <p:spPr>
          <a:xfrm>
            <a:off x="3266885" y="1361177"/>
            <a:ext cx="1840307" cy="3485329"/>
          </a:xfrm>
          <a:prstGeom prst="rect">
            <a:avLst/>
          </a:pr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3193040" y="4927187"/>
            <a:ext cx="1987995" cy="768375"/>
          </a:xfrm>
          <a:prstGeom prst="rect">
            <a:avLst/>
          </a:prstGeom>
        </p:spPr>
        <p:txBody>
          <a:bodyPr numCol="1" spcCol="274320"/>
          <a:lstStyle>
            <a:lvl1pPr marL="0" indent="0" algn="ctr">
              <a:spcBef>
                <a:spcPts val="1536"/>
              </a:spcBef>
              <a:buFont typeface="Arial" charset="0"/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5830644" y="2164962"/>
            <a:ext cx="2657139" cy="1877758"/>
          </a:xfrm>
          <a:prstGeom prst="rect">
            <a:avLst/>
          </a:prstGeom>
        </p:spPr>
        <p:txBody>
          <a:bodyPr numCol="1" spcCol="27432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536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536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</a:t>
            </a:r>
            <a:r>
              <a:rPr lang="en-US" dirty="0" err="1"/>
              <a:t>parturien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277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obile - 3 screens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2215908"/>
            <a:ext cx="9144000" cy="2460812"/>
          </a:xfrm>
          <a:prstGeom prst="rect">
            <a:avLst/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5687" r="28536" b="7021"/>
          <a:stretch/>
        </p:blipFill>
        <p:spPr>
          <a:xfrm>
            <a:off x="879021" y="1730383"/>
            <a:ext cx="1840307" cy="3485329"/>
          </a:xfrm>
          <a:prstGeom prst="rect">
            <a:avLst/>
          </a:pr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5687" r="28536" b="7021"/>
          <a:stretch/>
        </p:blipFill>
        <p:spPr>
          <a:xfrm>
            <a:off x="3266885" y="1724246"/>
            <a:ext cx="1840307" cy="3485329"/>
          </a:xfrm>
          <a:prstGeom prst="rect">
            <a:avLst/>
          </a:pr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9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5830644" y="2528031"/>
            <a:ext cx="2657139" cy="1877758"/>
          </a:xfrm>
          <a:prstGeom prst="rect">
            <a:avLst/>
          </a:prstGeom>
        </p:spPr>
        <p:txBody>
          <a:bodyPr numCol="1" spcCol="27432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536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536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</a:t>
            </a:r>
            <a:r>
              <a:rPr lang="en-US" dirty="0" err="1"/>
              <a:t>parturien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4280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- 3 scre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1" y="1842247"/>
            <a:ext cx="9144000" cy="2466991"/>
          </a:xfrm>
          <a:prstGeom prst="rect">
            <a:avLst/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12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630365" y="4891420"/>
            <a:ext cx="1987995" cy="768375"/>
          </a:xfrm>
          <a:prstGeom prst="rect">
            <a:avLst/>
          </a:prstGeom>
        </p:spPr>
        <p:txBody>
          <a:bodyPr numCol="1" spcCol="274320"/>
          <a:lstStyle>
            <a:lvl1pPr marL="0" indent="0" algn="ctr">
              <a:spcBef>
                <a:spcPts val="1536"/>
              </a:spcBef>
              <a:buFont typeface="Arial" charset="0"/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5687" r="28536" b="7021"/>
          <a:stretch/>
        </p:blipFill>
        <p:spPr>
          <a:xfrm>
            <a:off x="704210" y="1356721"/>
            <a:ext cx="1840307" cy="3485329"/>
          </a:xfrm>
          <a:prstGeom prst="rect">
            <a:avLst/>
          </a:prstGeom>
          <a:effectLst>
            <a:outerShdw blurRad="228600" dist="1016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5687" r="28536" b="7021"/>
          <a:stretch/>
        </p:blipFill>
        <p:spPr>
          <a:xfrm>
            <a:off x="3679804" y="1356721"/>
            <a:ext cx="1840307" cy="3485329"/>
          </a:xfrm>
          <a:prstGeom prst="rect">
            <a:avLst/>
          </a:prstGeom>
          <a:effectLst>
            <a:outerShdw blurRad="228600" dist="1016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5687" r="28536" b="7021"/>
          <a:stretch/>
        </p:blipFill>
        <p:spPr>
          <a:xfrm>
            <a:off x="6655398" y="1356721"/>
            <a:ext cx="1840307" cy="3485329"/>
          </a:xfrm>
          <a:prstGeom prst="rect">
            <a:avLst/>
          </a:prstGeom>
          <a:effectLst>
            <a:outerShdw blurRad="228600" dist="1016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3609410" y="4891420"/>
            <a:ext cx="1987995" cy="768375"/>
          </a:xfrm>
          <a:prstGeom prst="rect">
            <a:avLst/>
          </a:prstGeom>
        </p:spPr>
        <p:txBody>
          <a:bodyPr numCol="1" spcCol="274320"/>
          <a:lstStyle>
            <a:lvl1pPr marL="0" indent="0" algn="ctr">
              <a:spcBef>
                <a:spcPts val="1536"/>
              </a:spcBef>
              <a:buFont typeface="Arial" charset="0"/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6600432" y="4891420"/>
            <a:ext cx="1987995" cy="768375"/>
          </a:xfrm>
          <a:prstGeom prst="rect">
            <a:avLst/>
          </a:prstGeom>
        </p:spPr>
        <p:txBody>
          <a:bodyPr numCol="1" spcCol="274320"/>
          <a:lstStyle>
            <a:lvl1pPr marL="0" indent="0" algn="ctr">
              <a:spcBef>
                <a:spcPts val="1536"/>
              </a:spcBef>
              <a:buFont typeface="Arial" charset="0"/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</a:p>
        </p:txBody>
      </p:sp>
    </p:spTree>
    <p:extLst>
      <p:ext uri="{BB962C8B-B14F-4D97-AF65-F5344CB8AC3E}">
        <p14:creationId xmlns:p14="http://schemas.microsoft.com/office/powerpoint/2010/main" val="22169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Platform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0" y="2054590"/>
            <a:ext cx="9144000" cy="2603133"/>
          </a:xfrm>
          <a:prstGeom prst="roundRect">
            <a:avLst>
              <a:gd name="adj" fmla="val 0"/>
            </a:avLst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095790" y="1890084"/>
            <a:ext cx="4105228" cy="3275384"/>
            <a:chOff x="-3872997" y="1918661"/>
            <a:chExt cx="4105228" cy="3275384"/>
          </a:xfrm>
        </p:grpSpPr>
        <p:sp>
          <p:nvSpPr>
            <p:cNvPr id="7" name="Rectangle 6"/>
            <p:cNvSpPr/>
            <p:nvPr userDrawn="1"/>
          </p:nvSpPr>
          <p:spPr>
            <a:xfrm>
              <a:off x="-3726684" y="2043113"/>
              <a:ext cx="3814763" cy="2214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72997" y="1918661"/>
              <a:ext cx="4105228" cy="3275384"/>
            </a:xfrm>
            <a:prstGeom prst="rect">
              <a:avLst/>
            </a:prstGeom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19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5558220" y="2546033"/>
            <a:ext cx="3281202" cy="1640202"/>
          </a:xfrm>
          <a:prstGeom prst="rect">
            <a:avLst/>
          </a:prstGeom>
        </p:spPr>
        <p:txBody>
          <a:bodyPr numCol="1" spcCol="27432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536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20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536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</a:t>
            </a:r>
            <a:r>
              <a:rPr lang="en-US" dirty="0" err="1"/>
              <a:t>parturien</a:t>
            </a:r>
            <a:r>
              <a:rPr lang="en-US" dirty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6" y="2738847"/>
            <a:ext cx="1725353" cy="2426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5687" r="28536" b="7021"/>
          <a:stretch/>
        </p:blipFill>
        <p:spPr>
          <a:xfrm>
            <a:off x="1506313" y="3381924"/>
            <a:ext cx="1066721" cy="1997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2542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Platform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0" y="1617274"/>
            <a:ext cx="9144000" cy="2603133"/>
          </a:xfrm>
          <a:prstGeom prst="roundRect">
            <a:avLst>
              <a:gd name="adj" fmla="val 0"/>
            </a:avLst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095790" y="1452763"/>
            <a:ext cx="4105228" cy="3275384"/>
            <a:chOff x="-3872997" y="1918661"/>
            <a:chExt cx="4105228" cy="3275384"/>
          </a:xfrm>
        </p:grpSpPr>
        <p:sp>
          <p:nvSpPr>
            <p:cNvPr id="7" name="Rectangle 6"/>
            <p:cNvSpPr/>
            <p:nvPr userDrawn="1"/>
          </p:nvSpPr>
          <p:spPr>
            <a:xfrm>
              <a:off x="-3726684" y="2043113"/>
              <a:ext cx="3814763" cy="2214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72997" y="1918661"/>
              <a:ext cx="4105228" cy="3275384"/>
            </a:xfrm>
            <a:prstGeom prst="rect">
              <a:avLst/>
            </a:prstGeom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19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5558220" y="2068956"/>
            <a:ext cx="3281202" cy="1640202"/>
          </a:xfrm>
          <a:prstGeom prst="rect">
            <a:avLst/>
          </a:prstGeom>
        </p:spPr>
        <p:txBody>
          <a:bodyPr numCol="1" spcCol="27432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536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20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536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</a:t>
            </a:r>
            <a:r>
              <a:rPr lang="en-US" dirty="0" err="1"/>
              <a:t>parturien</a:t>
            </a:r>
            <a:r>
              <a:rPr lang="en-US" dirty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6" y="2231958"/>
            <a:ext cx="1725353" cy="2426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5687" r="28536" b="7021"/>
          <a:stretch/>
        </p:blipFill>
        <p:spPr>
          <a:xfrm>
            <a:off x="1506313" y="2825337"/>
            <a:ext cx="1066721" cy="1997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8F82AFC-6861-44EA-A5DD-B979953E3F5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64836" y="5114830"/>
            <a:ext cx="8162305" cy="434515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bg1">
                  <a:lumMod val="75000"/>
                </a:schemeClr>
              </a:buClr>
              <a:buSzPct val="110000"/>
              <a:buFont typeface="Arial" charset="0"/>
              <a:buNone/>
              <a:defRPr sz="220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>
              <a:defRPr sz="2200"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 sz="2200"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15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 Statement/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778624" cy="6858000"/>
          </a:xfrm>
          <a:prstGeom prst="rect">
            <a:avLst/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385675"/>
            <a:ext cx="3217993" cy="17859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291689" y="2557334"/>
            <a:ext cx="3123864" cy="232149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536"/>
              </a:spcBef>
              <a:buFont typeface="Arial" charset="0"/>
              <a:buNone/>
              <a:defRPr sz="16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dolor.Aenean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</a:t>
            </a:r>
            <a:r>
              <a:rPr lang="en-US" dirty="0" err="1"/>
              <a:t>mus.Donec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4461656" y="891417"/>
            <a:ext cx="4149909" cy="78228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536"/>
              </a:spcBef>
              <a:buFont typeface="Arial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4461655" y="491645"/>
            <a:ext cx="4149909" cy="38758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536"/>
              </a:spcBef>
              <a:buFont typeface="Arial" charset="0"/>
              <a:buNone/>
              <a:defRPr sz="2200" b="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4461656" y="2364960"/>
            <a:ext cx="4149909" cy="78228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536"/>
              </a:spcBef>
              <a:buFont typeface="Arial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21" hasCustomPrompt="1"/>
          </p:nvPr>
        </p:nvSpPr>
        <p:spPr>
          <a:xfrm>
            <a:off x="4461655" y="1961630"/>
            <a:ext cx="4149909" cy="38758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536"/>
              </a:spcBef>
              <a:buFont typeface="Arial" charset="0"/>
              <a:buNone/>
              <a:defRPr sz="2200" b="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22" hasCustomPrompt="1"/>
          </p:nvPr>
        </p:nvSpPr>
        <p:spPr>
          <a:xfrm>
            <a:off x="4461656" y="3837519"/>
            <a:ext cx="4149909" cy="78228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536"/>
              </a:spcBef>
              <a:buFont typeface="Arial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23" hasCustomPrompt="1"/>
          </p:nvPr>
        </p:nvSpPr>
        <p:spPr>
          <a:xfrm>
            <a:off x="4461655" y="3433903"/>
            <a:ext cx="4149909" cy="38758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536"/>
              </a:spcBef>
              <a:buFont typeface="Arial" charset="0"/>
              <a:buNone/>
              <a:defRPr sz="2200" b="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24" hasCustomPrompt="1"/>
          </p:nvPr>
        </p:nvSpPr>
        <p:spPr>
          <a:xfrm>
            <a:off x="4461656" y="5289044"/>
            <a:ext cx="4149909" cy="78228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536"/>
              </a:spcBef>
              <a:buFont typeface="Arial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25" hasCustomPrompt="1"/>
          </p:nvPr>
        </p:nvSpPr>
        <p:spPr>
          <a:xfrm>
            <a:off x="4461655" y="4887804"/>
            <a:ext cx="4149909" cy="38758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536"/>
              </a:spcBef>
              <a:buFont typeface="Arial" charset="0"/>
              <a:buNone/>
              <a:defRPr sz="2200" b="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79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12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 Screen-Vertical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83680" y="0"/>
            <a:ext cx="2560320" cy="6858000"/>
          </a:xfrm>
          <a:prstGeom prst="rect">
            <a:avLst/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5752315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12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6842778" y="1941223"/>
            <a:ext cx="1973991" cy="3740918"/>
          </a:xfrm>
          <a:prstGeom prst="rect">
            <a:avLst/>
          </a:prstGeom>
        </p:spPr>
        <p:txBody>
          <a:bodyPr/>
          <a:lstStyle>
            <a:lvl1pPr marL="164592" indent="-164592" algn="l">
              <a:spcBef>
                <a:spcPts val="1536"/>
              </a:spcBef>
              <a:buFont typeface="Arial" charset="0"/>
              <a:buChar char="•"/>
              <a:defRPr sz="14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</a:t>
            </a:r>
          </a:p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2" y="1757125"/>
            <a:ext cx="4438159" cy="3541016"/>
          </a:xfrm>
          <a:prstGeom prst="rect">
            <a:avLst/>
          </a:prstGeom>
        </p:spPr>
      </p:pic>
      <p:sp>
        <p:nvSpPr>
          <p:cNvPr id="14" name="Content Placeholder 17"/>
          <p:cNvSpPr>
            <a:spLocks noGrp="1"/>
          </p:cNvSpPr>
          <p:nvPr>
            <p:ph sz="quarter" idx="15" hasCustomPrompt="1"/>
          </p:nvPr>
        </p:nvSpPr>
        <p:spPr>
          <a:xfrm>
            <a:off x="6842778" y="1231563"/>
            <a:ext cx="2110535" cy="4028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 dirty="0"/>
              <a:t>Callout header</a:t>
            </a:r>
          </a:p>
        </p:txBody>
      </p:sp>
    </p:spTree>
    <p:extLst>
      <p:ext uri="{BB962C8B-B14F-4D97-AF65-F5344CB8AC3E}">
        <p14:creationId xmlns:p14="http://schemas.microsoft.com/office/powerpoint/2010/main" val="172112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Body +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3523129" y="7006530"/>
            <a:ext cx="154641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6350577" y="7006530"/>
            <a:ext cx="154641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934616" y="2164790"/>
            <a:ext cx="7288212" cy="5331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84"/>
              </a:spcBef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nisi.</a:t>
            </a:r>
          </a:p>
        </p:txBody>
      </p:sp>
      <p:sp>
        <p:nvSpPr>
          <p:cNvPr id="20" name="Content Placeholder 17"/>
          <p:cNvSpPr>
            <a:spLocks noGrp="1"/>
          </p:cNvSpPr>
          <p:nvPr>
            <p:ph sz="quarter" idx="14" hasCustomPrompt="1"/>
          </p:nvPr>
        </p:nvSpPr>
        <p:spPr>
          <a:xfrm>
            <a:off x="934615" y="1603809"/>
            <a:ext cx="7288213" cy="376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1" name="Content Placeholder 17"/>
          <p:cNvSpPr>
            <a:spLocks noGrp="1"/>
          </p:cNvSpPr>
          <p:nvPr>
            <p:ph sz="quarter" idx="15" hasCustomPrompt="1"/>
          </p:nvPr>
        </p:nvSpPr>
        <p:spPr>
          <a:xfrm>
            <a:off x="930651" y="3450734"/>
            <a:ext cx="7292177" cy="1681775"/>
          </a:xfrm>
          <a:prstGeom prst="rect">
            <a:avLst/>
          </a:prstGeom>
        </p:spPr>
        <p:txBody>
          <a:bodyPr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SzTx/>
              <a:buFont typeface="Arial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285750">
              <a:spcBef>
                <a:spcPts val="984"/>
              </a:spcBef>
              <a:buClr>
                <a:schemeClr val="bg1">
                  <a:lumMod val="65000"/>
                </a:schemeClr>
              </a:buClr>
              <a:buFont typeface="Courier New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>
              <a:buFont typeface=".HelveticaNeueDeskInterface-Regular" charset="-120"/>
              <a:buChar char="-"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nisi. </a:t>
            </a:r>
          </a:p>
          <a:p>
            <a:pPr lvl="1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</a:t>
            </a:r>
          </a:p>
          <a:p>
            <a:pPr lvl="2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930651" y="2887621"/>
            <a:ext cx="26997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D3A5C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Donec quam felis, ultricies nec:</a:t>
            </a:r>
          </a:p>
        </p:txBody>
      </p:sp>
    </p:spTree>
    <p:extLst>
      <p:ext uri="{BB962C8B-B14F-4D97-AF65-F5344CB8AC3E}">
        <p14:creationId xmlns:p14="http://schemas.microsoft.com/office/powerpoint/2010/main" val="206979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1228565" y="1465724"/>
            <a:ext cx="6815297" cy="43451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>
                  <a:lumMod val="75000"/>
                </a:schemeClr>
              </a:buClr>
              <a:buSzPct val="110000"/>
              <a:buFont typeface="Arial" charset="0"/>
              <a:buNone/>
              <a:defRPr sz="220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>
              <a:defRPr sz="2200"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 sz="2200"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1228564" y="2144147"/>
            <a:ext cx="6815297" cy="2555176"/>
          </a:xfrm>
          <a:prstGeom prst="rect">
            <a:avLst/>
          </a:prstGeom>
        </p:spPr>
        <p:txBody>
          <a:bodyPr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194310">
              <a:spcBef>
                <a:spcPts val="984"/>
              </a:spcBef>
              <a:buClr>
                <a:schemeClr val="bg1">
                  <a:lumMod val="65000"/>
                </a:schemeClr>
              </a:buClr>
              <a:buFont typeface="Courier New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 sz="2200"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</a:p>
          <a:p>
            <a:pPr marL="164592" marR="0" lvl="0" indent="-164592" algn="l" defTabSz="4572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SzPct val="110000"/>
              <a:buFont typeface="Arial" charset="0"/>
              <a:buChar char="•"/>
              <a:tabLst/>
              <a:defRPr/>
            </a:pP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6950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1228565" y="1710495"/>
            <a:ext cx="6815297" cy="43451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>
                  <a:lumMod val="75000"/>
                </a:schemeClr>
              </a:buClr>
              <a:buSzPct val="110000"/>
              <a:buFont typeface="+mj-lt"/>
              <a:buNone/>
              <a:defRPr sz="220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>
              <a:defRPr sz="2200"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 sz="2200"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1228564" y="2388918"/>
            <a:ext cx="6815297" cy="2555176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+mj-lt"/>
              <a:buAutoNum type="arabicPeriod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891540" indent="-342900">
              <a:spcBef>
                <a:spcPts val="984"/>
              </a:spcBef>
              <a:buClr>
                <a:schemeClr val="bg1">
                  <a:lumMod val="65000"/>
                </a:schemeClr>
              </a:buClr>
              <a:buFont typeface="+mj-lt"/>
              <a:buAutoNum type="alphaL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 sz="2200"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  <a:p>
            <a:pPr lvl="0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</a:t>
            </a:r>
          </a:p>
        </p:txBody>
      </p:sp>
    </p:spTree>
    <p:extLst>
      <p:ext uri="{BB962C8B-B14F-4D97-AF65-F5344CB8AC3E}">
        <p14:creationId xmlns:p14="http://schemas.microsoft.com/office/powerpoint/2010/main" val="197643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1228564" y="1421296"/>
            <a:ext cx="6815297" cy="4154556"/>
          </a:xfrm>
          <a:prstGeom prst="rect">
            <a:avLst/>
          </a:prstGeom>
        </p:spPr>
        <p:txBody>
          <a:bodyPr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194310">
              <a:spcBef>
                <a:spcPts val="984"/>
              </a:spcBef>
              <a:buClr>
                <a:schemeClr val="bg1">
                  <a:lumMod val="65000"/>
                </a:schemeClr>
              </a:buClr>
              <a:buFont typeface="Courier New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 sz="2200"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</a:p>
          <a:p>
            <a:pPr marL="164592" marR="0" lvl="0" indent="-164592" algn="l" defTabSz="4572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SzPct val="110000"/>
              <a:buFont typeface="Arial" charset="0"/>
              <a:buChar char="•"/>
              <a:tabLst/>
              <a:defRPr/>
            </a:pP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6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Bulleted Lis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7" r="5987"/>
          <a:stretch/>
        </p:blipFill>
        <p:spPr>
          <a:xfrm>
            <a:off x="5567423" y="0"/>
            <a:ext cx="3576577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3" y="6300976"/>
            <a:ext cx="1583687" cy="349836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91689" y="246603"/>
            <a:ext cx="8435452" cy="616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534382" y="2377386"/>
            <a:ext cx="4437668" cy="3120191"/>
          </a:xfrm>
          <a:prstGeom prst="rect">
            <a:avLst/>
          </a:prstGeom>
        </p:spPr>
        <p:txBody>
          <a:bodyPr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194310">
              <a:spcBef>
                <a:spcPts val="984"/>
              </a:spcBef>
              <a:buClr>
                <a:schemeClr val="bg1">
                  <a:lumMod val="65000"/>
                </a:schemeClr>
              </a:buClr>
              <a:buFont typeface="Courier New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>
              <a:buFont typeface=".HelveticaNeueDeskInterface-Regular" charset="-120"/>
              <a:buChar char="−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  <a:p>
            <a:pPr lvl="2"/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534381" y="1742469"/>
            <a:ext cx="4437669" cy="43451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>
                  <a:lumMod val="75000"/>
                </a:schemeClr>
              </a:buClr>
              <a:buSzPct val="110000"/>
              <a:buFont typeface="Arial" charset="0"/>
              <a:buNone/>
              <a:defRPr sz="220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>
              <a:defRPr sz="2200"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 sz="2200"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 sz="2200">
                <a:latin typeface="Arial Narrow" charset="0"/>
                <a:ea typeface="Arial Narrow" charset="0"/>
                <a:cs typeface="Arial Narrow" charset="0"/>
              </a:defRPr>
            </a:lvl4pPr>
            <a:lvl5pPr>
              <a:defRPr sz="2200"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16200000">
            <a:off x="5136356" y="2850354"/>
            <a:ext cx="6858001" cy="1157288"/>
          </a:xfrm>
          <a:prstGeom prst="rect">
            <a:avLst/>
          </a:prstGeom>
          <a:solidFill>
            <a:srgbClr val="6CA439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86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8404" y="63764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Proprietary and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2974" y="63764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6906BDF-8463-0846-9074-3D440CD7DC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1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3" r:id="rId2"/>
    <p:sldLayoutId id="2147483656" r:id="rId3"/>
    <p:sldLayoutId id="2147483653" r:id="rId4"/>
    <p:sldLayoutId id="2147483658" r:id="rId5"/>
    <p:sldLayoutId id="2147483667" r:id="rId6"/>
    <p:sldLayoutId id="2147483666" r:id="rId7"/>
    <p:sldLayoutId id="2147483673" r:id="rId8"/>
    <p:sldLayoutId id="2147483668" r:id="rId9"/>
    <p:sldLayoutId id="2147483681" r:id="rId10"/>
    <p:sldLayoutId id="2147483680" r:id="rId11"/>
    <p:sldLayoutId id="2147483678" r:id="rId12"/>
    <p:sldLayoutId id="2147483677" r:id="rId13"/>
    <p:sldLayoutId id="2147483682" r:id="rId14"/>
    <p:sldLayoutId id="2147483683" r:id="rId15"/>
    <p:sldLayoutId id="2147483684" r:id="rId16"/>
    <p:sldLayoutId id="2147483670" r:id="rId17"/>
    <p:sldLayoutId id="2147483676" r:id="rId18"/>
    <p:sldLayoutId id="2147483665" r:id="rId19"/>
    <p:sldLayoutId id="2147483675" r:id="rId20"/>
    <p:sldLayoutId id="2147483661" r:id="rId21"/>
    <p:sldLayoutId id="2147483662" r:id="rId22"/>
    <p:sldLayoutId id="2147483654" r:id="rId23"/>
    <p:sldLayoutId id="2147483685" r:id="rId24"/>
    <p:sldLayoutId id="2147483657" r:id="rId25"/>
    <p:sldLayoutId id="2147483679" r:id="rId26"/>
    <p:sldLayoutId id="2147483655" r:id="rId27"/>
    <p:sldLayoutId id="2147483674" r:id="rId28"/>
    <p:sldLayoutId id="2147483669" r:id="rId29"/>
    <p:sldLayoutId id="2147483664" r:id="rId30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DA1DF5-B992-4332-BD9A-DC9CCFC441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0B081-E995-4381-9567-4C7D608F7FB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2366" y="4195105"/>
            <a:ext cx="7273925" cy="666527"/>
          </a:xfrm>
        </p:spPr>
        <p:txBody>
          <a:bodyPr/>
          <a:lstStyle/>
          <a:p>
            <a:r>
              <a:rPr lang="en-US" sz="3200" dirty="0"/>
              <a:t>Invest in your family with 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4290C-7598-4876-8923-C30D8D5992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2366" y="4786263"/>
            <a:ext cx="7273925" cy="489624"/>
          </a:xfrm>
        </p:spPr>
        <p:txBody>
          <a:bodyPr/>
          <a:lstStyle/>
          <a:p>
            <a:r>
              <a:rPr lang="en-US" sz="4400" b="1" dirty="0"/>
              <a:t>Flexible Spending Account</a:t>
            </a:r>
          </a:p>
        </p:txBody>
      </p:sp>
    </p:spTree>
    <p:extLst>
      <p:ext uri="{BB962C8B-B14F-4D97-AF65-F5344CB8AC3E}">
        <p14:creationId xmlns:p14="http://schemas.microsoft.com/office/powerpoint/2010/main" val="445549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479AD8-C054-402E-8696-4352549CB6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E60B7A-D9FD-426D-9C71-5E2DAFB1F4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855694"/>
            <a:ext cx="9144000" cy="3025587"/>
          </a:xfrm>
          <a:prstGeom prst="rect">
            <a:avLst/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5DA4245-91E7-4F43-8AC8-7C159CD5F68B}"/>
              </a:ext>
            </a:extLst>
          </p:cNvPr>
          <p:cNvSpPr txBox="1">
            <a:spLocks/>
          </p:cNvSpPr>
          <p:nvPr/>
        </p:nvSpPr>
        <p:spPr>
          <a:xfrm>
            <a:off x="689721" y="2547097"/>
            <a:ext cx="3196478" cy="61699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2D3A5C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</a:rPr>
              <a:t>Let’s get started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87510D53-6D2A-4CDE-8916-B8E94EA2D52E}"/>
              </a:ext>
            </a:extLst>
          </p:cNvPr>
          <p:cNvSpPr txBox="1">
            <a:spLocks/>
          </p:cNvSpPr>
          <p:nvPr/>
        </p:nvSpPr>
        <p:spPr>
          <a:xfrm>
            <a:off x="673179" y="3329620"/>
            <a:ext cx="2637928" cy="154749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>
                <a:solidFill>
                  <a:schemeClr val="bg1"/>
                </a:solidFill>
                <a:latin typeface="Arial Narrow" panose="020B0606020202030204" pitchFamily="34" charset="0"/>
              </a:rPr>
              <a:t>Our expert service team is ready to help.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170CB6-95D0-459E-A1E1-CEAC2FE1C5D1}"/>
              </a:ext>
            </a:extLst>
          </p:cNvPr>
          <p:cNvSpPr txBox="1"/>
          <p:nvPr/>
        </p:nvSpPr>
        <p:spPr>
          <a:xfrm>
            <a:off x="6522350" y="3805517"/>
            <a:ext cx="2691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Arial Narrow" pitchFamily="34" charset="0"/>
                <a:ea typeface="ＭＳ Ｐゴシック" pitchFamily="-105" charset="-128"/>
                <a:cs typeface="Arial Narrow" pitchFamily="34" charset="0"/>
              </a:rPr>
              <a:t>SelectAccount.com</a:t>
            </a:r>
            <a:endParaRPr lang="en-US" sz="2200" dirty="0">
              <a:solidFill>
                <a:schemeClr val="bg1"/>
              </a:solidFill>
              <a:latin typeface="Arial Narrow" pitchFamily="34" charset="0"/>
              <a:ea typeface="ＭＳ Ｐゴシック" pitchFamily="-105" charset="-128"/>
              <a:cs typeface="Arial Narrow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2350" y="2395146"/>
            <a:ext cx="193352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rial Narrow" pitchFamily="34" charset="0"/>
                <a:ea typeface="ＭＳ Ｐゴシック" pitchFamily="-105" charset="-128"/>
                <a:cs typeface="Arial Narrow" pitchFamily="34" charset="0"/>
              </a:rPr>
              <a:t>800-859-2144 </a:t>
            </a:r>
          </a:p>
          <a:p>
            <a:r>
              <a:rPr lang="en-US" dirty="0">
                <a:solidFill>
                  <a:schemeClr val="bg1"/>
                </a:solidFill>
                <a:latin typeface="Arial Narrow" pitchFamily="34" charset="0"/>
                <a:ea typeface="ＭＳ Ｐゴシック" pitchFamily="-105" charset="-128"/>
                <a:cs typeface="Arial Narrow" pitchFamily="34" charset="0"/>
              </a:rPr>
              <a:t>Monday thru Friday</a:t>
            </a:r>
            <a:r>
              <a:rPr lang="en-US" b="1" dirty="0">
                <a:solidFill>
                  <a:schemeClr val="bg1"/>
                </a:solidFill>
                <a:latin typeface="Arial Narrow" pitchFamily="34" charset="0"/>
                <a:ea typeface="ＭＳ Ｐゴシック" pitchFamily="-105" charset="-128"/>
                <a:cs typeface="Arial Narrow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 Narrow" pitchFamily="34" charset="0"/>
                <a:ea typeface="ＭＳ Ｐゴシック" pitchFamily="-105" charset="-128"/>
                <a:cs typeface="Arial Narrow" pitchFamily="34" charset="0"/>
              </a:rPr>
              <a:t>7 a.m. to 8 p.m. CST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90" y="2544688"/>
            <a:ext cx="682388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7" y="3671252"/>
            <a:ext cx="685800" cy="6858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4555863" y="2436068"/>
            <a:ext cx="0" cy="192098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126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0496A8-4731-4CB1-A7FD-ED3F5DFC31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38F4EF-0807-4AB9-A486-9B6BEBAE2D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809AA-7F9B-4B94-8BCC-D87E8C429D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59435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D5E5CF-BC8C-41CA-9FB7-75D8225987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AD4C87-5458-42B8-A140-3A3729A12B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B3996B-CD8F-4D3E-B933-7D7D284E832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1689" y="246603"/>
            <a:ext cx="4546529" cy="1061336"/>
          </a:xfrm>
        </p:spPr>
        <p:txBody>
          <a:bodyPr/>
          <a:lstStyle/>
          <a:p>
            <a:r>
              <a:rPr lang="en-US" sz="3600" dirty="0"/>
              <a:t>Your Flexible Spending Accounts (FSA)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D4FBE8C-5506-4849-9EFC-32094566A1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382" y="2486285"/>
            <a:ext cx="4676810" cy="3120191"/>
          </a:xfrm>
        </p:spPr>
        <p:txBody>
          <a:bodyPr/>
          <a:lstStyle/>
          <a:p>
            <a:pPr>
              <a:spcBef>
                <a:spcPts val="1632"/>
              </a:spcBef>
            </a:pPr>
            <a:r>
              <a:rPr lang="en-US" sz="2000" dirty="0"/>
              <a:t>Expense accounts that help you pay qualified medical and dependent care expenses tax-free </a:t>
            </a:r>
          </a:p>
          <a:p>
            <a:pPr>
              <a:spcBef>
                <a:spcPts val="1632"/>
              </a:spcBef>
            </a:pPr>
            <a:r>
              <a:rPr lang="en-US" sz="2000" dirty="0"/>
              <a:t>Set aside a portion of pre-tax payroll</a:t>
            </a:r>
          </a:p>
          <a:p>
            <a:pPr>
              <a:spcBef>
                <a:spcPts val="1632"/>
              </a:spcBef>
            </a:pPr>
            <a:r>
              <a:rPr lang="en-US" sz="2000" dirty="0"/>
              <a:t>Save 10 to 40% on these costs, depending on tax bracket </a:t>
            </a:r>
          </a:p>
          <a:p>
            <a:pPr marL="0" indent="0">
              <a:spcBef>
                <a:spcPts val="1632"/>
              </a:spcBef>
              <a:buNone/>
            </a:pPr>
            <a:endParaRPr lang="en-US" dirty="0"/>
          </a:p>
          <a:p>
            <a:pPr marL="0" indent="0">
              <a:spcBef>
                <a:spcPts val="1632"/>
              </a:spcBef>
              <a:buNone/>
            </a:pPr>
            <a:r>
              <a:rPr lang="en-US" sz="1000" baseline="30000" dirty="0"/>
              <a:t>1</a:t>
            </a:r>
            <a:r>
              <a:rPr lang="en-US" sz="1000" dirty="0"/>
              <a:t> Depends on your income tax bracket. Consult a tax advisor for more information.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3EA94E-9C48-4E28-975B-FE1C63DDB7A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4381" y="1616006"/>
            <a:ext cx="4922836" cy="727144"/>
          </a:xfrm>
        </p:spPr>
        <p:txBody>
          <a:bodyPr/>
          <a:lstStyle/>
          <a:p>
            <a:r>
              <a:rPr lang="en-US" b="1" dirty="0"/>
              <a:t>Making it easier to manage dependent care costs while you work.</a:t>
            </a:r>
          </a:p>
        </p:txBody>
      </p:sp>
    </p:spTree>
    <p:extLst>
      <p:ext uri="{BB962C8B-B14F-4D97-AF65-F5344CB8AC3E}">
        <p14:creationId xmlns:p14="http://schemas.microsoft.com/office/powerpoint/2010/main" val="3850781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854536-322C-4D72-B042-E44538DD24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B1F1C1-677A-4FF3-A95B-B29D4ED885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339A6-9DE2-4CEE-98CC-41F789B003D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3600" dirty="0"/>
              <a:t>How your FSAs 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E18608-5C1E-43AF-832D-D2363ABC1F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1558" y="1147211"/>
            <a:ext cx="4959427" cy="4435640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en-US" sz="1800" dirty="0"/>
              <a:t>Estimate next year’s eligible medical and dependent care costs</a:t>
            </a:r>
          </a:p>
          <a:p>
            <a:pPr>
              <a:spcBef>
                <a:spcPts val="600"/>
              </a:spcBef>
            </a:pPr>
            <a:r>
              <a:rPr lang="en-US" sz="1800" kern="0" dirty="0"/>
              <a:t>Employer opens an FSA for you</a:t>
            </a:r>
          </a:p>
          <a:p>
            <a:pPr>
              <a:spcBef>
                <a:spcPts val="600"/>
              </a:spcBef>
            </a:pPr>
            <a:r>
              <a:rPr lang="en-US" sz="1800" kern="0" dirty="0"/>
              <a:t>Equal portions deposited from your paycheck: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Money for medical FSA is available day one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Money for dependent care is available when deposited</a:t>
            </a:r>
          </a:p>
          <a:p>
            <a:pPr lvl="0">
              <a:spcBef>
                <a:spcPts val="600"/>
              </a:spcBef>
            </a:pPr>
            <a:r>
              <a:rPr lang="en-US" sz="1800" dirty="0"/>
              <a:t>Estimate only what you think you will use</a:t>
            </a:r>
            <a:r>
              <a:rPr lang="en-US" sz="1800" baseline="30000" dirty="0"/>
              <a:t>1</a:t>
            </a:r>
          </a:p>
          <a:p>
            <a:pPr lvl="0">
              <a:spcBef>
                <a:spcPts val="600"/>
              </a:spcBef>
            </a:pPr>
            <a:r>
              <a:rPr lang="en-US" sz="1800" dirty="0"/>
              <a:t>A spouse in another plan may also open an FSA: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Medical FSA – each can be up to $2,600</a:t>
            </a:r>
            <a:r>
              <a:rPr lang="en-US" sz="1800" baseline="30000" dirty="0"/>
              <a:t>2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Dependent Care FSA – combined limit is $5,000 </a:t>
            </a:r>
          </a:p>
          <a:p>
            <a:pPr lvl="0">
              <a:spcBef>
                <a:spcPts val="600"/>
              </a:spcBef>
            </a:pPr>
            <a:r>
              <a:rPr lang="en-US" sz="1800" dirty="0"/>
              <a:t>Submit claims for reimbursement – online or by faxing</a:t>
            </a:r>
          </a:p>
          <a:p>
            <a:pPr>
              <a:spcBef>
                <a:spcPts val="1632"/>
              </a:spcBef>
            </a:pP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AFA506-ADD4-442D-B631-EC072B9FC4DA}"/>
              </a:ext>
            </a:extLst>
          </p:cNvPr>
          <p:cNvSpPr txBox="1"/>
          <p:nvPr/>
        </p:nvSpPr>
        <p:spPr>
          <a:xfrm>
            <a:off x="291689" y="5391150"/>
            <a:ext cx="462915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4632" lvl="0" indent="-228600">
              <a:spcBef>
                <a:spcPts val="600"/>
              </a:spcBef>
              <a:buAutoNum type="arabicPlain"/>
            </a:pPr>
            <a:r>
              <a:rPr lang="en-US" sz="1200" dirty="0">
                <a:latin typeface="Arial Narrow" panose="020B0606020202030204" pitchFamily="34" charset="0"/>
              </a:rPr>
              <a:t>Depending on how your employer sets up the account, money may be forfeited at the end of the plan year or grace period </a:t>
            </a:r>
          </a:p>
          <a:p>
            <a:pPr marL="484632" lvl="0" indent="-228600">
              <a:spcBef>
                <a:spcPts val="600"/>
              </a:spcBef>
              <a:buAutoNum type="arabicPlain"/>
            </a:pPr>
            <a:r>
              <a:rPr lang="en-US" sz="1200" dirty="0">
                <a:latin typeface="Arial Narrow" panose="020B0606020202030204" pitchFamily="34" charset="0"/>
              </a:rPr>
              <a:t>Total amount contributed for each account cannot exceed $2600</a:t>
            </a:r>
          </a:p>
        </p:txBody>
      </p:sp>
    </p:spTree>
    <p:extLst>
      <p:ext uri="{BB962C8B-B14F-4D97-AF65-F5344CB8AC3E}">
        <p14:creationId xmlns:p14="http://schemas.microsoft.com/office/powerpoint/2010/main" val="1162515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3724DA-41E4-406E-8523-5B4E05B3C3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42257-1AB6-4AA9-A51B-2EE4B9204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9112F9-026C-4D57-A926-4A65A536A67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3600" dirty="0"/>
              <a:t>Meet the Garcia’s</a:t>
            </a:r>
          </a:p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B7265C3-1883-434A-A3E3-39C49A63F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336309"/>
              </p:ext>
            </p:extLst>
          </p:nvPr>
        </p:nvGraphicFramePr>
        <p:xfrm>
          <a:off x="291689" y="1850043"/>
          <a:ext cx="5154518" cy="3800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</a:rPr>
                        <a:t>Maria’s annual salary</a:t>
                      </a:r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$46,000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72627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Carlos’ annual salary</a:t>
                      </a:r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$42,000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72627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Taxable income</a:t>
                      </a:r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$88,000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</a:rPr>
                        <a:t>Medical FSA contribution</a:t>
                      </a:r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$1,200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561714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Dependent care FSA contribution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$5,000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866138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272627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Taxable income with FSAs</a:t>
                      </a:r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$81,800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704045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Estimated tax rate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25%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0093212"/>
                  </a:ext>
                </a:extLst>
              </a:tr>
            </a:tbl>
          </a:graphicData>
        </a:graphic>
      </p:graphicFrame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DF8F182-3E18-49D2-A781-2A56D2AC9307}"/>
              </a:ext>
            </a:extLst>
          </p:cNvPr>
          <p:cNvSpPr txBox="1">
            <a:spLocks/>
          </p:cNvSpPr>
          <p:nvPr/>
        </p:nvSpPr>
        <p:spPr>
          <a:xfrm>
            <a:off x="291689" y="1192317"/>
            <a:ext cx="4437669" cy="43451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SzPct val="110000"/>
              <a:buFont typeface="Arial" charset="0"/>
              <a:buNone/>
              <a:defRPr sz="2200" kern="1200">
                <a:solidFill>
                  <a:srgbClr val="6CA439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Two parent family of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763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126641"/>
              </p:ext>
            </p:extLst>
          </p:nvPr>
        </p:nvGraphicFramePr>
        <p:xfrm>
          <a:off x="1098660" y="1020523"/>
          <a:ext cx="6995088" cy="4158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4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0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8161">
                <a:tc>
                  <a:txBody>
                    <a:bodyPr/>
                    <a:lstStyle/>
                    <a:p>
                      <a:endParaRPr lang="en-US" sz="160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Without an FSA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A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With an FSA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A4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245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</a:rPr>
                        <a:t>Medical</a:t>
                      </a:r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 FSA contribution</a:t>
                      </a:r>
                      <a:endParaRPr 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$1,200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52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72627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Dependent care FSA contribution</a:t>
                      </a:r>
                      <a:endParaRPr 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$5,000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1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272627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Garcia’s estimated taxes</a:t>
                      </a:r>
                      <a:r>
                        <a:rPr lang="en-US" sz="1600" baseline="30000" dirty="0">
                          <a:solidFill>
                            <a:srgbClr val="272627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$22.000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$20,450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5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Health care expenses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$1,200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$1,200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561714"/>
                  </a:ext>
                </a:extLst>
              </a:tr>
              <a:tr h="41793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272627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Dependent care expenses </a:t>
                      </a:r>
                      <a:endParaRPr 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$5,000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$5,000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717904"/>
                  </a:ext>
                </a:extLst>
              </a:tr>
              <a:tr h="391813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Health care FSA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$1,200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844382"/>
                  </a:ext>
                </a:extLst>
              </a:tr>
              <a:tr h="45701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Narrow" panose="020B0606020202030204" pitchFamily="34" charset="0"/>
                        </a:rPr>
                        <a:t>Dependent care FSA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</a:rPr>
                        <a:t>$5,000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</a:rPr>
                        <a:t>$5,000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5169346"/>
                  </a:ext>
                </a:extLst>
              </a:tr>
              <a:tr h="40917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The Garcia’s tax savings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$0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$1,550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594333"/>
                  </a:ext>
                </a:extLst>
              </a:tr>
              <a:tr h="50146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Net disposable income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D2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</a:rPr>
                        <a:t>$59,800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D2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</a:rPr>
                        <a:t>$61,350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D2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28431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8937" y="143879"/>
            <a:ext cx="8113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The Garcia’s savings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A88CDF-BD0B-46C4-93A1-FD45F05EE71C}"/>
              </a:ext>
            </a:extLst>
          </p:cNvPr>
          <p:cNvSpPr txBox="1"/>
          <p:nvPr/>
        </p:nvSpPr>
        <p:spPr>
          <a:xfrm>
            <a:off x="1098661" y="5292911"/>
            <a:ext cx="7154088" cy="1041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Arial Narrow" panose="020B0606020202030204" pitchFamily="34" charset="0"/>
              </a:rPr>
              <a:t>1 </a:t>
            </a:r>
            <a:r>
              <a:rPr lang="en-US" sz="1200" dirty="0">
                <a:latin typeface="Arial Narrow" panose="020B0606020202030204" pitchFamily="34" charset="0"/>
              </a:rPr>
              <a:t>Assumes Maria and her husband file jointly and pay 25% of their income in federal, State and social security taxes. Your actual tax savings will depend on your FSA contributions, State tax rates and your personal tax situation. Please consult a tax adviser for details.</a:t>
            </a:r>
          </a:p>
          <a:p>
            <a:pPr>
              <a:lnSpc>
                <a:spcPct val="107000"/>
              </a:lnSpc>
            </a:pPr>
            <a:endParaRPr lang="en-US" sz="1200" dirty="0">
              <a:solidFill>
                <a:srgbClr val="272627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200" i="1" dirty="0">
                <a:latin typeface="Arial Narrow" panose="020B0606020202030204" pitchFamily="34" charset="0"/>
              </a:rPr>
              <a:t>The Garcia’s story is a hypothetical example for purposes of illustration only.</a:t>
            </a:r>
            <a:endParaRPr lang="en-US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15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16787C-1A61-4DA9-BD37-E9F3DD8E13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ABE6DC-797D-4C8F-A4D9-2392E7708B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F138D8-4896-4003-AA13-7EFEE929B33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3600" dirty="0"/>
              <a:t>Qualified medical expenses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494D71-FAC2-4DA4-A0A1-FCA4FB8DA7D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725" y="1262696"/>
            <a:ext cx="3695629" cy="473548"/>
          </a:xfrm>
        </p:spPr>
        <p:txBody>
          <a:bodyPr/>
          <a:lstStyle/>
          <a:p>
            <a:r>
              <a:rPr lang="en-US" sz="2400" b="1" dirty="0">
                <a:latin typeface="Arial Narrow" panose="020B0606020202030204" pitchFamily="34" charset="0"/>
              </a:rPr>
              <a:t>Expenses you can pay for:</a:t>
            </a:r>
          </a:p>
          <a:p>
            <a:endParaRPr lang="en-US" sz="2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2506BC-18CD-459B-8A31-79E6FC99D19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28968" y="1262695"/>
            <a:ext cx="3538023" cy="473549"/>
          </a:xfrm>
        </p:spPr>
        <p:txBody>
          <a:bodyPr/>
          <a:lstStyle/>
          <a:p>
            <a:r>
              <a:rPr lang="en-US" sz="2400" b="1" dirty="0">
                <a:latin typeface="Arial Narrow" panose="020B0606020202030204" pitchFamily="34" charset="0"/>
              </a:rPr>
              <a:t>These you can’t pay for:</a:t>
            </a:r>
          </a:p>
          <a:p>
            <a:endParaRPr lang="en-US" sz="2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6DDF6D-56F8-4A0B-9734-A41EBB83CF6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8726" y="1922892"/>
            <a:ext cx="3695628" cy="3487684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Qualified medical treatment or care</a:t>
            </a:r>
          </a:p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Costs not covered by health plan:</a:t>
            </a:r>
          </a:p>
          <a:p>
            <a:pPr marL="772668" lvl="1" indent="-285750"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Out-of-pocket</a:t>
            </a:r>
          </a:p>
          <a:p>
            <a:pPr marL="772668" lvl="1" indent="-285750"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Co-pays and co-insurance</a:t>
            </a:r>
          </a:p>
          <a:p>
            <a:pPr marL="772668" lvl="1" indent="-285750"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Prescription drugs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Certain health expenses not included in your health plan:</a:t>
            </a:r>
          </a:p>
          <a:p>
            <a:pPr marL="772668" lvl="1" indent="-285750"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Dental and vision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rial Narrow" panose="020B0606020202030204" pitchFamily="34" charset="0"/>
            </a:endParaRPr>
          </a:p>
          <a:p>
            <a:endParaRPr lang="en-US" sz="1800" dirty="0">
              <a:latin typeface="Arial Narrow" panose="020B0606020202030204" pitchFamily="34" charset="0"/>
            </a:endParaRPr>
          </a:p>
          <a:p>
            <a:endParaRPr lang="en-US" sz="1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F864AA-B487-4121-842F-F979E48DAC6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28968" y="1932805"/>
            <a:ext cx="3465509" cy="3477771"/>
          </a:xfrm>
        </p:spPr>
        <p:txBody>
          <a:bodyPr/>
          <a:lstStyle/>
          <a:p>
            <a:pPr>
              <a:buClrTx/>
            </a:pP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Expenses not related to medical treatment or care</a:t>
            </a:r>
          </a:p>
          <a:p>
            <a:pPr>
              <a:buClrTx/>
            </a:pP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Over-the-counter medicine</a:t>
            </a:r>
          </a:p>
          <a:p>
            <a:pPr marL="772668" lvl="1" indent="-285750">
              <a:buClrTx/>
            </a:pP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Non-prescription drugs</a:t>
            </a:r>
          </a:p>
          <a:p>
            <a:pPr marL="772668" lvl="1" indent="-285750">
              <a:buClrTx/>
            </a:pP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Supplements</a:t>
            </a:r>
          </a:p>
          <a:p>
            <a:pPr>
              <a:buClrTx/>
            </a:pP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Health insurance premiums</a:t>
            </a:r>
          </a:p>
          <a:p>
            <a:pPr>
              <a:buClrTx/>
            </a:pPr>
            <a:endParaRPr lang="en-US" sz="1800" dirty="0">
              <a:latin typeface="Arial Narrow" panose="020B0606020202030204" pitchFamily="34" charset="0"/>
            </a:endParaRPr>
          </a:p>
          <a:p>
            <a:endParaRPr lang="en-US" sz="18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CEEC4EA-5FA8-4D53-9F40-21645213A1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7232" y="5704511"/>
            <a:ext cx="7737245" cy="321088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Always save your receipts to ensure proper validation of expenses, as required by the IRS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. </a:t>
            </a:r>
            <a:endParaRPr lang="en-US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97312" y="5677303"/>
            <a:ext cx="769716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7312" y="6073699"/>
            <a:ext cx="769716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15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16787C-1A61-4DA9-BD37-E9F3DD8E13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ABE6DC-797D-4C8F-A4D9-2392E7708B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F138D8-4896-4003-AA13-7EFEE929B33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3600" dirty="0"/>
              <a:t>Qualified dependent care expenses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494D71-FAC2-4DA4-A0A1-FCA4FB8DA7D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726" y="1206737"/>
            <a:ext cx="3570906" cy="473548"/>
          </a:xfrm>
        </p:spPr>
        <p:txBody>
          <a:bodyPr/>
          <a:lstStyle/>
          <a:p>
            <a:r>
              <a:rPr lang="en-US" sz="2400" b="1" dirty="0"/>
              <a:t>To allow you to work, these expenses you can pay for:</a:t>
            </a:r>
          </a:p>
          <a:p>
            <a:endParaRPr lang="en-US" sz="2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2506BC-18CD-459B-8A31-79E6FC99D19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28968" y="1393169"/>
            <a:ext cx="3538023" cy="473549"/>
          </a:xfrm>
        </p:spPr>
        <p:txBody>
          <a:bodyPr/>
          <a:lstStyle/>
          <a:p>
            <a:r>
              <a:rPr lang="en-US" sz="2400" b="1" dirty="0">
                <a:latin typeface="Arial Narrow" panose="020B0606020202030204" pitchFamily="34" charset="0"/>
              </a:rPr>
              <a:t>These you can’t pay for:</a:t>
            </a:r>
          </a:p>
          <a:p>
            <a:endParaRPr lang="en-US" sz="2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6DDF6D-56F8-4A0B-9734-A41EBB83CF6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8726" y="2135962"/>
            <a:ext cx="3471420" cy="2893341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Licensed day care facilities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Licensed pre-school and after-school programs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In-home care services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Elder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Special day camp expenses</a:t>
            </a:r>
          </a:p>
          <a:p>
            <a:endParaRPr lang="en-US" sz="1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F864AA-B487-4121-842F-F979E48DAC6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28968" y="2163634"/>
            <a:ext cx="3465509" cy="2079902"/>
          </a:xfrm>
        </p:spPr>
        <p:txBody>
          <a:bodyPr/>
          <a:lstStyle/>
          <a:p>
            <a:pPr marL="285750" lvl="0" indent="-28575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Kindergarten or school tuition</a:t>
            </a:r>
          </a:p>
          <a:p>
            <a:pPr marL="285750" lvl="0" indent="-28575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School lunches and food items</a:t>
            </a:r>
          </a:p>
          <a:p>
            <a:pPr marL="285750" lvl="0" indent="-28575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School activity fees</a:t>
            </a:r>
          </a:p>
          <a:p>
            <a:pPr marL="285750" lvl="0" indent="-28575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Overnight camp</a:t>
            </a:r>
          </a:p>
          <a:p>
            <a:endParaRPr lang="en-US" sz="180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CEEC4EA-5FA8-4D53-9F40-21645213A1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7232" y="5704511"/>
            <a:ext cx="7737245" cy="321088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Always save your receipts to ensure proper validation of expenses, as required by the IRS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. </a:t>
            </a:r>
            <a:endParaRPr lang="en-US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97312" y="5677303"/>
            <a:ext cx="769716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7312" y="6073699"/>
            <a:ext cx="769716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475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573306"/>
            <a:ext cx="9144000" cy="3805518"/>
          </a:xfrm>
          <a:prstGeom prst="rect">
            <a:avLst/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E8A794-BE0F-4BD1-AC6D-30F410B90D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9A1263-9FD0-41D2-A82C-08EFE2665F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518457-5DFD-449F-BDAC-D14BA34C53F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3600" dirty="0"/>
              <a:t>After you’re enrolled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9234" y="1518089"/>
            <a:ext cx="4974815" cy="3969190"/>
            <a:chOff x="3822716" y="1644949"/>
            <a:chExt cx="2221288" cy="177227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2" t="455" r="9483" b="-455"/>
            <a:stretch/>
          </p:blipFill>
          <p:spPr>
            <a:xfrm>
              <a:off x="3912972" y="1739792"/>
              <a:ext cx="2090128" cy="120935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2716" y="1644949"/>
              <a:ext cx="2221288" cy="1772270"/>
            </a:xfrm>
            <a:prstGeom prst="rect">
              <a:avLst/>
            </a:prstGeom>
          </p:spPr>
        </p:pic>
      </p:grp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DE32623-FF38-417E-97DF-4B2574280D2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463713" y="1802024"/>
            <a:ext cx="3263428" cy="3218463"/>
          </a:xfrm>
          <a:prstGeom prst="rect">
            <a:avLst/>
          </a:prstGeom>
        </p:spPr>
        <p:txBody>
          <a:bodyPr numCol="1" spcCol="457200"/>
          <a:lstStyle/>
          <a:p>
            <a:pPr marL="194310" indent="-194310" algn="l" defTabSz="914400" eaLnBrk="0" fontAlgn="base" hangingPunct="0">
              <a:spcBef>
                <a:spcPts val="1000"/>
              </a:spcBef>
              <a:spcAft>
                <a:spcPct val="0"/>
              </a:spcAft>
              <a:buClrTx/>
              <a:buSzPct val="100000"/>
              <a:buFont typeface="Arial" charset="0"/>
              <a:buChar char="•"/>
              <a:defRPr/>
            </a:pPr>
            <a:r>
              <a:rPr lang="en-US" sz="1800" kern="0" dirty="0">
                <a:solidFill>
                  <a:schemeClr val="bg1"/>
                </a:solidFill>
                <a:latin typeface="Arial Narrow" pitchFamily="34" charset="0"/>
                <a:ea typeface="ＭＳ Ｐゴシック" pitchFamily="-105" charset="-128"/>
                <a:cs typeface="Arial Narrow" pitchFamily="34" charset="0"/>
              </a:rPr>
              <a:t>Receive your SelectAccount I.D. by mail</a:t>
            </a:r>
          </a:p>
          <a:p>
            <a:pPr marL="194310" indent="-194310" algn="l" defTabSz="914400" eaLnBrk="0" fontAlgn="base" hangingPunct="0">
              <a:spcBef>
                <a:spcPts val="1000"/>
              </a:spcBef>
              <a:spcAft>
                <a:spcPct val="0"/>
              </a:spcAft>
              <a:buClrTx/>
              <a:buSzPct val="100000"/>
              <a:buFont typeface="Arial" charset="0"/>
              <a:buChar char="•"/>
              <a:defRPr/>
            </a:pPr>
            <a:r>
              <a:rPr lang="en-US" sz="1800" kern="0" dirty="0">
                <a:solidFill>
                  <a:schemeClr val="bg1"/>
                </a:solidFill>
                <a:latin typeface="Arial Narrow" pitchFamily="34" charset="0"/>
                <a:ea typeface="ＭＳ Ｐゴシック" pitchFamily="-105" charset="-128"/>
                <a:cs typeface="Arial Narrow" pitchFamily="34" charset="0"/>
              </a:rPr>
              <a:t>Register at SelectAccount.com</a:t>
            </a:r>
          </a:p>
          <a:p>
            <a:pPr marL="194310" indent="-194310" defTabSz="914400" eaLnBrk="0" fontAlgn="base" hangingPunct="0">
              <a:spcBef>
                <a:spcPts val="1000"/>
              </a:spcBef>
              <a:spcAft>
                <a:spcPct val="0"/>
              </a:spcAft>
              <a:buSzPct val="100000"/>
              <a:buFont typeface="Arial" charset="0"/>
              <a:buChar char="•"/>
              <a:defRPr/>
            </a:pPr>
            <a:r>
              <a:rPr lang="en-US" sz="1800" kern="0" dirty="0">
                <a:solidFill>
                  <a:schemeClr val="bg1"/>
                </a:solidFill>
                <a:latin typeface="Arial Narrow" pitchFamily="34" charset="0"/>
                <a:ea typeface="ＭＳ Ｐゴシック" pitchFamily="-105" charset="-128"/>
                <a:cs typeface="Arial Narrow" pitchFamily="34" charset="0"/>
              </a:rPr>
              <a:t>Receive your debit card by mail</a:t>
            </a:r>
          </a:p>
          <a:p>
            <a:pPr marL="194310" indent="-194310" algn="l" defTabSz="914400" eaLnBrk="0" fontAlgn="base" hangingPunct="0">
              <a:spcBef>
                <a:spcPts val="1000"/>
              </a:spcBef>
              <a:spcAft>
                <a:spcPct val="0"/>
              </a:spcAft>
              <a:buClrTx/>
              <a:buSzPct val="100000"/>
              <a:buFont typeface="Arial" charset="0"/>
              <a:buChar char="•"/>
              <a:defRPr/>
            </a:pPr>
            <a:r>
              <a:rPr lang="en-US" sz="1800" kern="0" dirty="0">
                <a:solidFill>
                  <a:schemeClr val="bg1"/>
                </a:solidFill>
                <a:latin typeface="Arial Narrow" pitchFamily="34" charset="0"/>
                <a:ea typeface="ＭＳ Ｐゴシック" pitchFamily="-105" charset="-128"/>
                <a:cs typeface="Arial Narrow" pitchFamily="34" charset="0"/>
              </a:rPr>
              <a:t>Get the mobile app</a:t>
            </a:r>
          </a:p>
          <a:p>
            <a:pPr marL="194310" indent="-194310" algn="l" defTabSz="914400" eaLnBrk="0" fontAlgn="base" hangingPunct="0">
              <a:spcBef>
                <a:spcPts val="1000"/>
              </a:spcBef>
              <a:spcAft>
                <a:spcPct val="0"/>
              </a:spcAft>
              <a:buClrTx/>
              <a:buSzPct val="100000"/>
              <a:buFont typeface="Arial" charset="0"/>
              <a:buChar char="•"/>
              <a:defRPr/>
            </a:pPr>
            <a:r>
              <a:rPr lang="en-US" sz="1800" kern="0" dirty="0">
                <a:solidFill>
                  <a:schemeClr val="bg1"/>
                </a:solidFill>
                <a:latin typeface="Arial Narrow" pitchFamily="34" charset="0"/>
                <a:ea typeface="ＭＳ Ｐゴシック" pitchFamily="-105" charset="-128"/>
                <a:cs typeface="Arial Narrow" pitchFamily="34" charset="0"/>
              </a:rPr>
              <a:t>Pay dependent care providers and submit claims for reimbursement</a:t>
            </a:r>
          </a:p>
          <a:p>
            <a:pPr marL="194310" indent="-194310" defTabSz="914400" eaLnBrk="0" fontAlgn="base" hangingPunct="0">
              <a:spcBef>
                <a:spcPts val="1000"/>
              </a:spcBef>
              <a:spcAft>
                <a:spcPct val="0"/>
              </a:spcAft>
              <a:buSzPct val="100000"/>
              <a:buFont typeface="Arial" charset="0"/>
              <a:buChar char="•"/>
              <a:defRPr/>
            </a:pPr>
            <a:r>
              <a:rPr lang="en-US" sz="1800" kern="0" dirty="0">
                <a:solidFill>
                  <a:schemeClr val="bg1"/>
                </a:solidFill>
                <a:latin typeface="Arial Narrow" pitchFamily="34" charset="0"/>
                <a:ea typeface="ＭＳ Ｐゴシック" pitchFamily="-105" charset="-128"/>
                <a:cs typeface="Arial Narrow" pitchFamily="34" charset="0"/>
              </a:rPr>
              <a:t>Pay medical providers with debit card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45776" y="3349684"/>
            <a:ext cx="1109858" cy="2170253"/>
            <a:chOff x="4135091" y="3349684"/>
            <a:chExt cx="1109858" cy="217025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9" t="6415" r="29241" b="8017"/>
            <a:stretch/>
          </p:blipFill>
          <p:spPr>
            <a:xfrm>
              <a:off x="4135091" y="3349684"/>
              <a:ext cx="1109858" cy="217025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271" y="3646197"/>
              <a:ext cx="874057" cy="1554655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38" y="4517838"/>
            <a:ext cx="1490184" cy="9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7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FB3F1F-94E9-4DB3-92D3-3C49229BA3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4037C9-514F-42D9-BCDA-95CE5AE42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906BDF-8463-0846-9074-3D440CD7DCF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9881C-0275-4170-BC6A-857AF5D9359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3600" dirty="0"/>
              <a:t>Manage your FSA at SelectAccount.com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6"/>
          </p:nvPr>
        </p:nvSpPr>
        <p:spPr>
          <a:xfrm>
            <a:off x="5458299" y="2471238"/>
            <a:ext cx="3268842" cy="1877758"/>
          </a:xfrm>
        </p:spPr>
        <p:txBody>
          <a:bodyPr/>
          <a:lstStyle/>
          <a:p>
            <a:pPr marL="251460" lvl="0" indent="-251460" defTabSz="914400" eaLnBrk="0" fontAlgn="base" hangingPunct="0">
              <a:spcBef>
                <a:spcPts val="1400"/>
              </a:spcBef>
              <a:spcAft>
                <a:spcPct val="0"/>
              </a:spcAft>
              <a:buSzPct val="100000"/>
              <a:buFont typeface="Arial" charset="0"/>
              <a:buChar char="•"/>
              <a:defRPr/>
            </a:pPr>
            <a:r>
              <a:rPr lang="en-US" kern="0" dirty="0">
                <a:latin typeface="Arial Narrow" pitchFamily="34" charset="0"/>
                <a:ea typeface="ＭＳ Ｐゴシック" pitchFamily="-105" charset="-128"/>
                <a:cs typeface="Arial Narrow" pitchFamily="34" charset="0"/>
              </a:rPr>
              <a:t>View account activity and check balances</a:t>
            </a:r>
          </a:p>
          <a:p>
            <a:pPr marL="251460" lvl="0" indent="-251460" defTabSz="914400" eaLnBrk="0" fontAlgn="base" hangingPunct="0">
              <a:spcBef>
                <a:spcPts val="1400"/>
              </a:spcBef>
              <a:spcAft>
                <a:spcPct val="0"/>
              </a:spcAft>
              <a:buSzPct val="100000"/>
              <a:buFont typeface="Arial" charset="0"/>
              <a:buChar char="•"/>
              <a:defRPr/>
            </a:pPr>
            <a:r>
              <a:rPr lang="en-US" kern="0" dirty="0">
                <a:latin typeface="Arial Narrow" pitchFamily="34" charset="0"/>
                <a:ea typeface="ＭＳ Ｐゴシック" pitchFamily="-105" charset="-128"/>
                <a:cs typeface="Arial Narrow" pitchFamily="34" charset="0"/>
              </a:rPr>
              <a:t>Download forms and       upload receipts</a:t>
            </a:r>
          </a:p>
          <a:p>
            <a:pPr marL="251460" indent="-251460" defTabSz="914400" eaLnBrk="0" fontAlgn="base" hangingPunct="0">
              <a:spcBef>
                <a:spcPts val="1400"/>
              </a:spcBef>
              <a:spcAft>
                <a:spcPct val="0"/>
              </a:spcAft>
              <a:buSzPct val="100000"/>
              <a:buFont typeface="Arial" charset="0"/>
              <a:buChar char="•"/>
              <a:defRPr/>
            </a:pPr>
            <a:r>
              <a:rPr lang="en-US" kern="0" dirty="0">
                <a:latin typeface="Arial Narrow" pitchFamily="34" charset="0"/>
                <a:ea typeface="ＭＳ Ｐゴシック" pitchFamily="-105" charset="-128"/>
                <a:cs typeface="Arial Narrow" pitchFamily="34" charset="0"/>
              </a:rPr>
              <a:t>Request additional debit cards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3" b="20458"/>
          <a:stretch/>
        </p:blipFill>
        <p:spPr>
          <a:xfrm>
            <a:off x="1104153" y="2165444"/>
            <a:ext cx="1394446" cy="24818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213" y="2192338"/>
            <a:ext cx="1395348" cy="248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99095"/>
      </p:ext>
    </p:extLst>
  </p:cSld>
  <p:clrMapOvr>
    <a:masterClrMapping/>
  </p:clrMapOvr>
</p:sld>
</file>

<file path=ppt/theme/theme1.xml><?xml version="1.0" encoding="utf-8"?>
<a:theme xmlns:a="http://schemas.openxmlformats.org/drawingml/2006/main" name="SelectAccount Maste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12413</TotalTime>
  <Words>678</Words>
  <Application>Microsoft Office PowerPoint</Application>
  <PresentationFormat>On-screen Show (4:3)</PresentationFormat>
  <Paragraphs>139</Paragraphs>
  <Slides>11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ＭＳ Ｐゴシック</vt:lpstr>
      <vt:lpstr>.HelveticaNeueDeskInterface-Regular</vt:lpstr>
      <vt:lpstr>Arial</vt:lpstr>
      <vt:lpstr>Arial Narrow</vt:lpstr>
      <vt:lpstr>Calibri</vt:lpstr>
      <vt:lpstr>Courier New</vt:lpstr>
      <vt:lpstr>Times New Roman</vt:lpstr>
      <vt:lpstr>SelectAccount Master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Johnson, Ron</cp:lastModifiedBy>
  <cp:revision>310</cp:revision>
  <cp:lastPrinted>2017-07-19T19:47:31Z</cp:lastPrinted>
  <dcterms:created xsi:type="dcterms:W3CDTF">2017-07-10T13:49:28Z</dcterms:created>
  <dcterms:modified xsi:type="dcterms:W3CDTF">2017-08-28T21:19:08Z</dcterms:modified>
</cp:coreProperties>
</file>